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Oswald Medium"/>
      <p:regular r:id="rId17"/>
      <p:bold r:id="rId18"/>
    </p:embeddedFont>
    <p:embeddedFont>
      <p:font typeface="Maven Pro SemiBold"/>
      <p:regular r:id="rId19"/>
      <p:bold r:id="rId20"/>
    </p:embeddedFont>
    <p:embeddedFont>
      <p:font typeface="MuseoModerno"/>
      <p:regular r:id="rId21"/>
      <p:bold r:id="rId22"/>
      <p:italic r:id="rId23"/>
      <p:boldItalic r:id="rId24"/>
    </p:embeddedFont>
    <p:embeddedFont>
      <p:font typeface="Maven Pro"/>
      <p:regular r:id="rId25"/>
      <p:bold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SemiBold-bold.fntdata"/><Relationship Id="rId22" Type="http://schemas.openxmlformats.org/officeDocument/2006/relationships/font" Target="fonts/MuseoModerno-bold.fntdata"/><Relationship Id="rId21" Type="http://schemas.openxmlformats.org/officeDocument/2006/relationships/font" Target="fonts/MuseoModerno-regular.fntdata"/><Relationship Id="rId24" Type="http://schemas.openxmlformats.org/officeDocument/2006/relationships/font" Target="fonts/MuseoModerno-boldItalic.fntdata"/><Relationship Id="rId23" Type="http://schemas.openxmlformats.org/officeDocument/2006/relationships/font" Target="fonts/MuseoModern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avenPro-bold.fntdata"/><Relationship Id="rId25" Type="http://schemas.openxmlformats.org/officeDocument/2006/relationships/font" Target="fonts/MavenPro-regular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OswaldMedium-regular.fntdata"/><Relationship Id="rId16" Type="http://schemas.openxmlformats.org/officeDocument/2006/relationships/slide" Target="slides/slide12.xml"/><Relationship Id="rId19" Type="http://schemas.openxmlformats.org/officeDocument/2006/relationships/font" Target="fonts/MavenProSemiBold-regular.fntdata"/><Relationship Id="rId18" Type="http://schemas.openxmlformats.org/officeDocument/2006/relationships/font" Target="fonts/OswaldMedium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a9937184b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a9937184b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918165d1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918165d1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09f94e9668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09f94e9668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5ec259bc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05ec259bc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05ec259bc5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05ec259bc5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06678f01e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06678f01e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a207b40a2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a207b40a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06678f01e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06678f01e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a9937184b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a9937184b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a9937184b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a9937184b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ac9aceb3f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ac9aceb3f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81600" y="980400"/>
            <a:ext cx="7780800" cy="23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81600" y="3370500"/>
            <a:ext cx="7780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800001">
            <a:off x="420499" y="3086025"/>
            <a:ext cx="1630675" cy="183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900" y="2950426"/>
            <a:ext cx="5430749" cy="42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879546" y="3611207"/>
            <a:ext cx="784589" cy="78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64674">
            <a:off x="439471" y="340789"/>
            <a:ext cx="784588" cy="784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4690383">
            <a:off x="7841862" y="10823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1284000" y="1459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subTitle"/>
          </p:nvPr>
        </p:nvSpPr>
        <p:spPr>
          <a:xfrm>
            <a:off x="1284000" y="2970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65" name="Google Shape;6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207027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631501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5774" y="3102800"/>
            <a:ext cx="3202249" cy="250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hasCustomPrompt="1" idx="2" type="title"/>
          </p:nvPr>
        </p:nvSpPr>
        <p:spPr>
          <a:xfrm>
            <a:off x="853509" y="1653856"/>
            <a:ext cx="11892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idx="3" type="title"/>
          </p:nvPr>
        </p:nvSpPr>
        <p:spPr>
          <a:xfrm>
            <a:off x="2119075" y="1537200"/>
            <a:ext cx="2355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119075" y="2018050"/>
            <a:ext cx="2216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4" type="title"/>
          </p:nvPr>
        </p:nvSpPr>
        <p:spPr>
          <a:xfrm>
            <a:off x="5858750" y="1537200"/>
            <a:ext cx="2355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75" name="Google Shape;75;p13"/>
          <p:cNvSpPr txBox="1"/>
          <p:nvPr>
            <p:ph idx="5" type="subTitle"/>
          </p:nvPr>
        </p:nvSpPr>
        <p:spPr>
          <a:xfrm>
            <a:off x="5858750" y="2018050"/>
            <a:ext cx="2216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6" type="title"/>
          </p:nvPr>
        </p:nvSpPr>
        <p:spPr>
          <a:xfrm>
            <a:off x="2119050" y="3061625"/>
            <a:ext cx="2355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77" name="Google Shape;77;p13"/>
          <p:cNvSpPr txBox="1"/>
          <p:nvPr>
            <p:ph idx="7" type="subTitle"/>
          </p:nvPr>
        </p:nvSpPr>
        <p:spPr>
          <a:xfrm>
            <a:off x="2119050" y="3542400"/>
            <a:ext cx="2216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8" type="title"/>
          </p:nvPr>
        </p:nvSpPr>
        <p:spPr>
          <a:xfrm>
            <a:off x="5858725" y="3061625"/>
            <a:ext cx="2355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79" name="Google Shape;79;p13"/>
          <p:cNvSpPr txBox="1"/>
          <p:nvPr>
            <p:ph idx="9" type="subTitle"/>
          </p:nvPr>
        </p:nvSpPr>
        <p:spPr>
          <a:xfrm>
            <a:off x="5858725" y="3542400"/>
            <a:ext cx="2216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hasCustomPrompt="1" idx="13" type="title"/>
          </p:nvPr>
        </p:nvSpPr>
        <p:spPr>
          <a:xfrm>
            <a:off x="4595450" y="1653856"/>
            <a:ext cx="11892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hasCustomPrompt="1" idx="14" type="title"/>
          </p:nvPr>
        </p:nvSpPr>
        <p:spPr>
          <a:xfrm>
            <a:off x="853450" y="3178281"/>
            <a:ext cx="11892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hasCustomPrompt="1" idx="15" type="title"/>
          </p:nvPr>
        </p:nvSpPr>
        <p:spPr>
          <a:xfrm>
            <a:off x="4595450" y="3178281"/>
            <a:ext cx="11892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pic>
        <p:nvPicPr>
          <p:cNvPr id="83" name="Google Shape;8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379886">
            <a:off x="7228550" y="-22174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674">
            <a:off x="8171321" y="1169139"/>
            <a:ext cx="784588" cy="784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title"/>
          </p:nvPr>
        </p:nvSpPr>
        <p:spPr>
          <a:xfrm>
            <a:off x="2290050" y="3170482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2290050" y="1430182"/>
            <a:ext cx="4563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88" name="Google Shape;8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939800" y="-3831250"/>
            <a:ext cx="5277651" cy="6723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69313">
            <a:off x="6772178" y="2656570"/>
            <a:ext cx="2433750" cy="1906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269271">
            <a:off x="7331811" y="2173228"/>
            <a:ext cx="1081077" cy="108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162741" y="2174348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94" name="Google Shape;9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0369311">
            <a:off x="5892043" y="-333061"/>
            <a:ext cx="2433751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369272">
            <a:off x="6017204" y="796008"/>
            <a:ext cx="1081077" cy="1081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344191" y="3499673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99" name="Google Shape;9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164755">
            <a:off x="150899" y="154208"/>
            <a:ext cx="527228" cy="527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4690383">
            <a:off x="7313312" y="21078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03" name="Google Shape;10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2846205">
            <a:off x="7699226" y="160927"/>
            <a:ext cx="1197651" cy="1347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853798">
            <a:off x="7947709" y="532781"/>
            <a:ext cx="576244" cy="576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07" name="Google Shape;10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669085">
            <a:off x="-1037613" y="1284719"/>
            <a:ext cx="2819415" cy="35316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913327">
            <a:off x="447780" y="3749875"/>
            <a:ext cx="1090751" cy="1154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314398" y="349026"/>
            <a:ext cx="1459850" cy="145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8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12" name="Google Shape;11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7856000">
            <a:off x="-715599" y="1015001"/>
            <a:ext cx="1934205" cy="2047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81239">
            <a:off x="365896" y="2525380"/>
            <a:ext cx="784591" cy="784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671495">
            <a:off x="7445299" y="236541"/>
            <a:ext cx="1434160" cy="1434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0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17" name="Google Shape;11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969311">
            <a:off x="6602496" y="574847"/>
            <a:ext cx="2433751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969272">
            <a:off x="6562609" y="436516"/>
            <a:ext cx="1081077" cy="1081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10097959">
            <a:off x="687004" y="1400049"/>
            <a:ext cx="1292141" cy="1367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720000" y="2410200"/>
            <a:ext cx="7704000" cy="6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3731250" y="1492200"/>
            <a:ext cx="16815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1731150" y="3214200"/>
            <a:ext cx="5681700" cy="4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979250" y="-3144950"/>
            <a:ext cx="5277651" cy="6723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9349" y="152400"/>
            <a:ext cx="3202249" cy="25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1125" y="409601"/>
            <a:ext cx="1459850" cy="14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352091" y="2844898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2" name="Google Shape;12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2846203">
            <a:off x="7179418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592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8853805">
            <a:off x="7517741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22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7" name="Google Shape;12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969269">
            <a:off x="7282779" y="303671"/>
            <a:ext cx="1616669" cy="161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0097946">
            <a:off x="7054490" y="240729"/>
            <a:ext cx="659361" cy="697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23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1" name="Google Shape;13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2846203">
            <a:off x="7179418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592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8853805">
            <a:off x="7517741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24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6" name="Google Shape;13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06076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998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969269">
            <a:off x="94679" y="3432171"/>
            <a:ext cx="1616669" cy="161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3171555">
            <a:off x="1474615" y="3891542"/>
            <a:ext cx="659361" cy="697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25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2" name="Google Shape;14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13328">
            <a:off x="3333922" y="3936004"/>
            <a:ext cx="918758" cy="972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74121">
            <a:off x="7200825" y="263863"/>
            <a:ext cx="935025" cy="93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29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6" name="Google Shape;14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400000">
            <a:off x="-123611" y="2545886"/>
            <a:ext cx="2092848" cy="163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5400000">
            <a:off x="271070" y="3117799"/>
            <a:ext cx="954094" cy="954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3000" y="-3583750"/>
            <a:ext cx="5921451" cy="4639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753">
            <a:off x="7837317" y="473828"/>
            <a:ext cx="808492" cy="808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0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720000" y="2713542"/>
            <a:ext cx="2336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831150" y="3230625"/>
            <a:ext cx="21141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7"/>
          <p:cNvSpPr txBox="1"/>
          <p:nvPr>
            <p:ph idx="2" type="title"/>
          </p:nvPr>
        </p:nvSpPr>
        <p:spPr>
          <a:xfrm>
            <a:off x="3403800" y="2713542"/>
            <a:ext cx="2336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54" name="Google Shape;154;p27"/>
          <p:cNvSpPr txBox="1"/>
          <p:nvPr>
            <p:ph idx="3" type="subTitle"/>
          </p:nvPr>
        </p:nvSpPr>
        <p:spPr>
          <a:xfrm>
            <a:off x="3514950" y="3230625"/>
            <a:ext cx="21141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7"/>
          <p:cNvSpPr txBox="1"/>
          <p:nvPr>
            <p:ph idx="4" type="title"/>
          </p:nvPr>
        </p:nvSpPr>
        <p:spPr>
          <a:xfrm>
            <a:off x="6087600" y="2713542"/>
            <a:ext cx="2336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56" name="Google Shape;156;p27"/>
          <p:cNvSpPr txBox="1"/>
          <p:nvPr>
            <p:ph idx="5" type="subTitle"/>
          </p:nvPr>
        </p:nvSpPr>
        <p:spPr>
          <a:xfrm>
            <a:off x="6198750" y="3230625"/>
            <a:ext cx="21141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7"/>
          <p:cNvSpPr txBox="1"/>
          <p:nvPr>
            <p:ph idx="6"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8" name="Google Shape;15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2846205">
            <a:off x="7699226" y="160927"/>
            <a:ext cx="1197651" cy="1347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8853798">
            <a:off x="7947709" y="532781"/>
            <a:ext cx="576244" cy="576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720000" y="2865942"/>
            <a:ext cx="2336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62" name="Google Shape;162;p28"/>
          <p:cNvSpPr txBox="1"/>
          <p:nvPr>
            <p:ph idx="2" type="title"/>
          </p:nvPr>
        </p:nvSpPr>
        <p:spPr>
          <a:xfrm>
            <a:off x="3403800" y="2865942"/>
            <a:ext cx="2336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63" name="Google Shape;163;p28"/>
          <p:cNvSpPr txBox="1"/>
          <p:nvPr>
            <p:ph idx="3" type="title"/>
          </p:nvPr>
        </p:nvSpPr>
        <p:spPr>
          <a:xfrm>
            <a:off x="6087600" y="2865942"/>
            <a:ext cx="2336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64" name="Google Shape;164;p28"/>
          <p:cNvSpPr txBox="1"/>
          <p:nvPr>
            <p:ph idx="4"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28"/>
          <p:cNvSpPr txBox="1"/>
          <p:nvPr>
            <p:ph idx="1" type="subTitle"/>
          </p:nvPr>
        </p:nvSpPr>
        <p:spPr>
          <a:xfrm>
            <a:off x="831150" y="3383025"/>
            <a:ext cx="21141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8"/>
          <p:cNvSpPr txBox="1"/>
          <p:nvPr>
            <p:ph idx="5" type="subTitle"/>
          </p:nvPr>
        </p:nvSpPr>
        <p:spPr>
          <a:xfrm>
            <a:off x="3514950" y="3383025"/>
            <a:ext cx="21141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8"/>
          <p:cNvSpPr txBox="1"/>
          <p:nvPr>
            <p:ph idx="6" type="subTitle"/>
          </p:nvPr>
        </p:nvSpPr>
        <p:spPr>
          <a:xfrm>
            <a:off x="6198750" y="3383025"/>
            <a:ext cx="21141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68" name="Google Shape;16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164762">
            <a:off x="138459" y="3910848"/>
            <a:ext cx="1005180" cy="1005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4690383">
            <a:off x="7620962" y="16813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8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9"/>
          <p:cNvSpPr txBox="1"/>
          <p:nvPr>
            <p:ph idx="2" type="title"/>
          </p:nvPr>
        </p:nvSpPr>
        <p:spPr>
          <a:xfrm>
            <a:off x="901887" y="2016273"/>
            <a:ext cx="1980000" cy="2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73" name="Google Shape;173;p29"/>
          <p:cNvSpPr txBox="1"/>
          <p:nvPr>
            <p:ph idx="1" type="subTitle"/>
          </p:nvPr>
        </p:nvSpPr>
        <p:spPr>
          <a:xfrm>
            <a:off x="901875" y="2397025"/>
            <a:ext cx="1980000" cy="11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9"/>
          <p:cNvSpPr txBox="1"/>
          <p:nvPr>
            <p:ph idx="3" type="title"/>
          </p:nvPr>
        </p:nvSpPr>
        <p:spPr>
          <a:xfrm>
            <a:off x="6192484" y="2015673"/>
            <a:ext cx="1980000" cy="2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75" name="Google Shape;175;p29"/>
          <p:cNvSpPr txBox="1"/>
          <p:nvPr>
            <p:ph idx="4" type="subTitle"/>
          </p:nvPr>
        </p:nvSpPr>
        <p:spPr>
          <a:xfrm>
            <a:off x="3547172" y="2397025"/>
            <a:ext cx="1980000" cy="11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9"/>
          <p:cNvSpPr txBox="1"/>
          <p:nvPr>
            <p:ph idx="5" type="title"/>
          </p:nvPr>
        </p:nvSpPr>
        <p:spPr>
          <a:xfrm>
            <a:off x="3547176" y="2016273"/>
            <a:ext cx="1980000" cy="2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77" name="Google Shape;177;p29"/>
          <p:cNvSpPr txBox="1"/>
          <p:nvPr>
            <p:ph idx="6" type="subTitle"/>
          </p:nvPr>
        </p:nvSpPr>
        <p:spPr>
          <a:xfrm>
            <a:off x="6192478" y="2397025"/>
            <a:ext cx="1980000" cy="11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8" name="Google Shape;178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28100" y="3147651"/>
            <a:ext cx="5430749" cy="42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641">
            <a:off x="6856035" y="4322408"/>
            <a:ext cx="634003" cy="633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957898">
            <a:off x="7580748" y="138071"/>
            <a:ext cx="1150229" cy="1150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9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901887" y="1389623"/>
            <a:ext cx="1980000" cy="2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83" name="Google Shape;183;p30"/>
          <p:cNvSpPr txBox="1"/>
          <p:nvPr>
            <p:ph idx="1" type="subTitle"/>
          </p:nvPr>
        </p:nvSpPr>
        <p:spPr>
          <a:xfrm>
            <a:off x="901875" y="1770375"/>
            <a:ext cx="1980000" cy="9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0"/>
          <p:cNvSpPr txBox="1"/>
          <p:nvPr>
            <p:ph idx="2" type="title"/>
          </p:nvPr>
        </p:nvSpPr>
        <p:spPr>
          <a:xfrm>
            <a:off x="6192484" y="1389023"/>
            <a:ext cx="1980000" cy="2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85" name="Google Shape;185;p30"/>
          <p:cNvSpPr txBox="1"/>
          <p:nvPr>
            <p:ph idx="3" type="subTitle"/>
          </p:nvPr>
        </p:nvSpPr>
        <p:spPr>
          <a:xfrm>
            <a:off x="3547172" y="1770375"/>
            <a:ext cx="1980000" cy="9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0"/>
          <p:cNvSpPr txBox="1"/>
          <p:nvPr>
            <p:ph idx="4" type="title"/>
          </p:nvPr>
        </p:nvSpPr>
        <p:spPr>
          <a:xfrm>
            <a:off x="3547176" y="1389623"/>
            <a:ext cx="1980000" cy="2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87" name="Google Shape;187;p30"/>
          <p:cNvSpPr txBox="1"/>
          <p:nvPr>
            <p:ph idx="5" type="subTitle"/>
          </p:nvPr>
        </p:nvSpPr>
        <p:spPr>
          <a:xfrm>
            <a:off x="6192476" y="1770375"/>
            <a:ext cx="1980000" cy="9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0"/>
          <p:cNvSpPr txBox="1"/>
          <p:nvPr>
            <p:ph idx="6"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30"/>
          <p:cNvSpPr txBox="1"/>
          <p:nvPr>
            <p:ph idx="7" type="title"/>
          </p:nvPr>
        </p:nvSpPr>
        <p:spPr>
          <a:xfrm>
            <a:off x="2224537" y="2958373"/>
            <a:ext cx="1980000" cy="2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190" name="Google Shape;190;p30"/>
          <p:cNvSpPr txBox="1"/>
          <p:nvPr>
            <p:ph idx="8" type="subTitle"/>
          </p:nvPr>
        </p:nvSpPr>
        <p:spPr>
          <a:xfrm>
            <a:off x="2224525" y="3339125"/>
            <a:ext cx="1980000" cy="9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9" type="subTitle"/>
          </p:nvPr>
        </p:nvSpPr>
        <p:spPr>
          <a:xfrm>
            <a:off x="4869824" y="3339125"/>
            <a:ext cx="1980000" cy="9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0"/>
          <p:cNvSpPr txBox="1"/>
          <p:nvPr>
            <p:ph idx="13" type="title"/>
          </p:nvPr>
        </p:nvSpPr>
        <p:spPr>
          <a:xfrm>
            <a:off x="4869826" y="2958373"/>
            <a:ext cx="1980000" cy="2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9pPr>
          </a:lstStyle>
          <a:p/>
        </p:txBody>
      </p:sp>
      <p:pic>
        <p:nvPicPr>
          <p:cNvPr id="193" name="Google Shape;193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7125" y="-2960550"/>
            <a:ext cx="5921451" cy="4639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753">
            <a:off x="5912442" y="758778"/>
            <a:ext cx="808492" cy="808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7856000">
            <a:off x="7807451" y="-229124"/>
            <a:ext cx="1934205" cy="2047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81239">
            <a:off x="8257821" y="1647105"/>
            <a:ext cx="784591" cy="784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>
            <p:ph type="title"/>
          </p:nvPr>
        </p:nvSpPr>
        <p:spPr>
          <a:xfrm>
            <a:off x="1500663" y="1509594"/>
            <a:ext cx="28671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97" name="Google Shape;197;p31"/>
          <p:cNvSpPr txBox="1"/>
          <p:nvPr>
            <p:ph idx="1" type="subTitle"/>
          </p:nvPr>
        </p:nvSpPr>
        <p:spPr>
          <a:xfrm>
            <a:off x="1798272" y="1977425"/>
            <a:ext cx="2271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1"/>
          <p:cNvSpPr txBox="1"/>
          <p:nvPr>
            <p:ph idx="2" type="title"/>
          </p:nvPr>
        </p:nvSpPr>
        <p:spPr>
          <a:xfrm>
            <a:off x="4776243" y="1509594"/>
            <a:ext cx="28671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99" name="Google Shape;199;p31"/>
          <p:cNvSpPr txBox="1"/>
          <p:nvPr>
            <p:ph idx="3" type="subTitle"/>
          </p:nvPr>
        </p:nvSpPr>
        <p:spPr>
          <a:xfrm>
            <a:off x="5073849" y="1977425"/>
            <a:ext cx="2271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31"/>
          <p:cNvSpPr txBox="1"/>
          <p:nvPr>
            <p:ph idx="4" type="title"/>
          </p:nvPr>
        </p:nvSpPr>
        <p:spPr>
          <a:xfrm>
            <a:off x="1500663" y="3357700"/>
            <a:ext cx="28671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01" name="Google Shape;201;p31"/>
          <p:cNvSpPr txBox="1"/>
          <p:nvPr>
            <p:ph idx="5" type="subTitle"/>
          </p:nvPr>
        </p:nvSpPr>
        <p:spPr>
          <a:xfrm>
            <a:off x="1798272" y="3825526"/>
            <a:ext cx="2271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31"/>
          <p:cNvSpPr txBox="1"/>
          <p:nvPr>
            <p:ph idx="6" type="title"/>
          </p:nvPr>
        </p:nvSpPr>
        <p:spPr>
          <a:xfrm>
            <a:off x="4776243" y="3357700"/>
            <a:ext cx="28671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03" name="Google Shape;203;p31"/>
          <p:cNvSpPr txBox="1"/>
          <p:nvPr>
            <p:ph idx="7" type="subTitle"/>
          </p:nvPr>
        </p:nvSpPr>
        <p:spPr>
          <a:xfrm>
            <a:off x="5073849" y="3825526"/>
            <a:ext cx="2271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1"/>
          <p:cNvSpPr txBox="1"/>
          <p:nvPr>
            <p:ph idx="8"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05" name="Google Shape;20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06076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998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969269">
            <a:off x="94679" y="3328671"/>
            <a:ext cx="1616669" cy="161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0097946">
            <a:off x="772515" y="2868679"/>
            <a:ext cx="659361" cy="697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4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720000" y="1759050"/>
            <a:ext cx="2305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11" name="Google Shape;211;p32"/>
          <p:cNvSpPr txBox="1"/>
          <p:nvPr>
            <p:ph idx="1" type="subTitle"/>
          </p:nvPr>
        </p:nvSpPr>
        <p:spPr>
          <a:xfrm>
            <a:off x="720000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2"/>
          <p:cNvSpPr txBox="1"/>
          <p:nvPr>
            <p:ph idx="2" type="title"/>
          </p:nvPr>
        </p:nvSpPr>
        <p:spPr>
          <a:xfrm>
            <a:off x="3419269" y="1759050"/>
            <a:ext cx="2305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13" name="Google Shape;213;p32"/>
          <p:cNvSpPr txBox="1"/>
          <p:nvPr>
            <p:ph idx="3" type="subTitle"/>
          </p:nvPr>
        </p:nvSpPr>
        <p:spPr>
          <a:xfrm>
            <a:off x="3419269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2"/>
          <p:cNvSpPr txBox="1"/>
          <p:nvPr>
            <p:ph idx="4" type="title"/>
          </p:nvPr>
        </p:nvSpPr>
        <p:spPr>
          <a:xfrm>
            <a:off x="720000" y="3192450"/>
            <a:ext cx="2305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15" name="Google Shape;215;p32"/>
          <p:cNvSpPr txBox="1"/>
          <p:nvPr>
            <p:ph idx="5" type="subTitle"/>
          </p:nvPr>
        </p:nvSpPr>
        <p:spPr>
          <a:xfrm>
            <a:off x="720000" y="36265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2"/>
          <p:cNvSpPr txBox="1"/>
          <p:nvPr>
            <p:ph idx="6" type="title"/>
          </p:nvPr>
        </p:nvSpPr>
        <p:spPr>
          <a:xfrm>
            <a:off x="3419269" y="3192450"/>
            <a:ext cx="2305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17" name="Google Shape;217;p32"/>
          <p:cNvSpPr txBox="1"/>
          <p:nvPr>
            <p:ph idx="7" type="subTitle"/>
          </p:nvPr>
        </p:nvSpPr>
        <p:spPr>
          <a:xfrm>
            <a:off x="3419269" y="36265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2"/>
          <p:cNvSpPr txBox="1"/>
          <p:nvPr>
            <p:ph idx="8" type="title"/>
          </p:nvPr>
        </p:nvSpPr>
        <p:spPr>
          <a:xfrm>
            <a:off x="6118545" y="1759050"/>
            <a:ext cx="2305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19" name="Google Shape;219;p32"/>
          <p:cNvSpPr txBox="1"/>
          <p:nvPr>
            <p:ph idx="9" type="subTitle"/>
          </p:nvPr>
        </p:nvSpPr>
        <p:spPr>
          <a:xfrm>
            <a:off x="6118545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2"/>
          <p:cNvSpPr txBox="1"/>
          <p:nvPr>
            <p:ph idx="13" type="title"/>
          </p:nvPr>
        </p:nvSpPr>
        <p:spPr>
          <a:xfrm>
            <a:off x="6118545" y="3192450"/>
            <a:ext cx="2305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21" name="Google Shape;221;p32"/>
          <p:cNvSpPr txBox="1"/>
          <p:nvPr>
            <p:ph idx="14" type="subTitle"/>
          </p:nvPr>
        </p:nvSpPr>
        <p:spPr>
          <a:xfrm>
            <a:off x="6118545" y="36265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2"/>
          <p:cNvSpPr txBox="1"/>
          <p:nvPr>
            <p:ph idx="15"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23" name="Google Shape;22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7125" y="-2960550"/>
            <a:ext cx="5921451" cy="4639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753">
            <a:off x="5912442" y="758778"/>
            <a:ext cx="808492" cy="808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5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idx="1" type="subTitle"/>
          </p:nvPr>
        </p:nvSpPr>
        <p:spPr>
          <a:xfrm>
            <a:off x="1819350" y="1205425"/>
            <a:ext cx="5505300" cy="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3"/>
          <p:cNvSpPr txBox="1"/>
          <p:nvPr>
            <p:ph hasCustomPrompt="1" type="title"/>
          </p:nvPr>
        </p:nvSpPr>
        <p:spPr>
          <a:xfrm>
            <a:off x="2120255" y="540000"/>
            <a:ext cx="4903500" cy="673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8" name="Google Shape;228;p33"/>
          <p:cNvSpPr txBox="1"/>
          <p:nvPr>
            <p:ph idx="2" type="subTitle"/>
          </p:nvPr>
        </p:nvSpPr>
        <p:spPr>
          <a:xfrm>
            <a:off x="1819350" y="2684200"/>
            <a:ext cx="5505300" cy="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3"/>
          <p:cNvSpPr txBox="1"/>
          <p:nvPr>
            <p:ph hasCustomPrompt="1" idx="3" type="title"/>
          </p:nvPr>
        </p:nvSpPr>
        <p:spPr>
          <a:xfrm>
            <a:off x="2120250" y="2018770"/>
            <a:ext cx="4903500" cy="673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0" name="Google Shape;230;p33"/>
          <p:cNvSpPr txBox="1"/>
          <p:nvPr>
            <p:ph idx="4" type="subTitle"/>
          </p:nvPr>
        </p:nvSpPr>
        <p:spPr>
          <a:xfrm>
            <a:off x="1819352" y="4162975"/>
            <a:ext cx="5505300" cy="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3"/>
          <p:cNvSpPr txBox="1"/>
          <p:nvPr>
            <p:ph hasCustomPrompt="1" idx="5" type="title"/>
          </p:nvPr>
        </p:nvSpPr>
        <p:spPr>
          <a:xfrm>
            <a:off x="2120253" y="3497540"/>
            <a:ext cx="4903500" cy="673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pic>
        <p:nvPicPr>
          <p:cNvPr id="232" name="Google Shape;23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442851" y="-2550488"/>
            <a:ext cx="4209976" cy="536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927748" y="411321"/>
            <a:ext cx="2246498" cy="1760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726449" y="1025222"/>
            <a:ext cx="1024139" cy="1024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416857" y="2227598"/>
            <a:ext cx="1052054" cy="1052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6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idx="1" type="subTitle"/>
          </p:nvPr>
        </p:nvSpPr>
        <p:spPr>
          <a:xfrm>
            <a:off x="2554800" y="4203362"/>
            <a:ext cx="4034400" cy="2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8" name="Google Shape;238;p34"/>
          <p:cNvSpPr txBox="1"/>
          <p:nvPr>
            <p:ph idx="2" type="subTitle"/>
          </p:nvPr>
        </p:nvSpPr>
        <p:spPr>
          <a:xfrm>
            <a:off x="2851500" y="2349237"/>
            <a:ext cx="3441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4"/>
          <p:cNvSpPr txBox="1"/>
          <p:nvPr>
            <p:ph type="title"/>
          </p:nvPr>
        </p:nvSpPr>
        <p:spPr>
          <a:xfrm>
            <a:off x="1475700" y="471838"/>
            <a:ext cx="6192600" cy="15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40" name="Google Shape;240;p34"/>
          <p:cNvSpPr txBox="1"/>
          <p:nvPr/>
        </p:nvSpPr>
        <p:spPr>
          <a:xfrm>
            <a:off x="2851500" y="3422375"/>
            <a:ext cx="34410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41" name="Google Shape;24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0472" y="-3523600"/>
            <a:ext cx="5277651" cy="6723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 rot="-5400000">
            <a:off x="-109625" y="1903725"/>
            <a:ext cx="3202249" cy="25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 rot="-5400000">
            <a:off x="494276" y="2778801"/>
            <a:ext cx="1459850" cy="14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 rot="-8100000">
            <a:off x="7360947" y="2269023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6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19443">
            <a:off x="6772286" y="517044"/>
            <a:ext cx="2433749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406">
            <a:off x="6810445" y="289965"/>
            <a:ext cx="1081077" cy="108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679024" y="593224"/>
            <a:ext cx="3684399" cy="461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557728">
            <a:off x="1376771" y="3369758"/>
            <a:ext cx="1090751" cy="115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959238">
            <a:off x="238309" y="907910"/>
            <a:ext cx="1038583" cy="1038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7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06076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998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846203">
            <a:off x="293574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095476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853805">
            <a:off x="801336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1366963" y="1967728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4869438" y="1967728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3" type="subTitle"/>
          </p:nvPr>
        </p:nvSpPr>
        <p:spPr>
          <a:xfrm>
            <a:off x="1692163" y="2734126"/>
            <a:ext cx="2257200" cy="11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4" type="subTitle"/>
          </p:nvPr>
        </p:nvSpPr>
        <p:spPr>
          <a:xfrm>
            <a:off x="5194638" y="2734126"/>
            <a:ext cx="2257200" cy="11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6" name="Google Shape;3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999999">
            <a:off x="7054173" y="91351"/>
            <a:ext cx="1630675" cy="183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7441212" y="616528"/>
            <a:ext cx="784589" cy="78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6109617">
            <a:off x="199209" y="3777608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" name="Google Shape;4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177325">
            <a:off x="146063" y="2947895"/>
            <a:ext cx="1934205" cy="2047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59919">
            <a:off x="7816860" y="173259"/>
            <a:ext cx="784591" cy="784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632159" y="1735306"/>
            <a:ext cx="30489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632209" y="2198894"/>
            <a:ext cx="3048900" cy="12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7" name="Google Shape;4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846203">
            <a:off x="293574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95476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853805">
            <a:off x="801336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2163341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9pPr>
          </a:lstStyle>
          <a:p/>
        </p:txBody>
      </p:sp>
      <p:pic>
        <p:nvPicPr>
          <p:cNvPr id="52" name="Google Shape;5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228749" y="1501448"/>
            <a:ext cx="2819414" cy="353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44240">
            <a:off x="2482346" y="2982146"/>
            <a:ext cx="1090751" cy="1154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83100" y="1603025"/>
            <a:ext cx="3860700" cy="6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6" name="Google Shape;56;p9"/>
          <p:cNvSpPr txBox="1"/>
          <p:nvPr>
            <p:ph idx="1" type="subTitle"/>
          </p:nvPr>
        </p:nvSpPr>
        <p:spPr>
          <a:xfrm>
            <a:off x="883100" y="2260375"/>
            <a:ext cx="3860700" cy="12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7" name="Google Shape;5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198723" y="37295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40428" y="2763417"/>
            <a:ext cx="1379264" cy="145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484175" y="377800"/>
            <a:ext cx="3447900" cy="13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1" name="Google Shape;6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700007">
            <a:off x="674442" y="-523730"/>
            <a:ext cx="2972001" cy="3138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37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36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Relationship Id="rId7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 txBox="1"/>
          <p:nvPr>
            <p:ph type="ctrTitle"/>
          </p:nvPr>
        </p:nvSpPr>
        <p:spPr>
          <a:xfrm>
            <a:off x="681600" y="980400"/>
            <a:ext cx="7780800" cy="23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Предсказание цен на машины по данным Авто.ру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2" name="Google Shape;262;p37"/>
          <p:cNvSpPr txBox="1"/>
          <p:nvPr>
            <p:ph idx="1" type="subTitle"/>
          </p:nvPr>
        </p:nvSpPr>
        <p:spPr>
          <a:xfrm>
            <a:off x="681600" y="3370500"/>
            <a:ext cx="7780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Хохлов Тимофей (КНТ4),</a:t>
            </a:r>
            <a:br>
              <a:rPr lang="en">
                <a:latin typeface="Oswald"/>
                <a:ea typeface="Oswald"/>
                <a:cs typeface="Oswald"/>
                <a:sym typeface="Oswald"/>
              </a:rPr>
            </a:br>
            <a:r>
              <a:rPr lang="en">
                <a:latin typeface="Oswald"/>
                <a:ea typeface="Oswald"/>
                <a:cs typeface="Oswald"/>
                <a:sym typeface="Oswald"/>
              </a:rPr>
              <a:t>Чистов Александр 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(КНТ4)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,</a:t>
            </a:r>
            <a:br>
              <a:rPr lang="en">
                <a:latin typeface="Oswald"/>
                <a:ea typeface="Oswald"/>
                <a:cs typeface="Oswald"/>
                <a:sym typeface="Oswald"/>
              </a:rPr>
            </a:br>
            <a:r>
              <a:rPr lang="en">
                <a:latin typeface="Oswald"/>
                <a:ea typeface="Oswald"/>
                <a:cs typeface="Oswald"/>
                <a:sym typeface="Oswald"/>
              </a:rPr>
              <a:t>Дятлов Андрей 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(КНТ3)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6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Medium"/>
                <a:ea typeface="Oswald Medium"/>
                <a:cs typeface="Oswald Medium"/>
                <a:sym typeface="Oswald Medium"/>
              </a:rPr>
              <a:t>Метрики</a:t>
            </a:r>
            <a:endParaRPr/>
          </a:p>
        </p:txBody>
      </p:sp>
      <p:pic>
        <p:nvPicPr>
          <p:cNvPr id="348" name="Google Shape;34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063" y="1337925"/>
            <a:ext cx="6619875" cy="32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7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Medium"/>
                <a:ea typeface="Oswald Medium"/>
                <a:cs typeface="Oswald Medium"/>
                <a:sym typeface="Oswald Medium"/>
              </a:rPr>
              <a:t>Пайплайн</a:t>
            </a:r>
            <a:endParaRPr/>
          </a:p>
        </p:txBody>
      </p:sp>
      <p:pic>
        <p:nvPicPr>
          <p:cNvPr id="354" name="Google Shape;35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163" y="1098825"/>
            <a:ext cx="6833668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399" y="123425"/>
            <a:ext cx="1315052" cy="131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4012" y="3099371"/>
            <a:ext cx="2168700" cy="2931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720590">
            <a:off x="7335351" y="1592202"/>
            <a:ext cx="789224" cy="78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400000">
            <a:off x="7438597" y="3276700"/>
            <a:ext cx="944199" cy="94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29889" y="1911807"/>
            <a:ext cx="699901" cy="700567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8"/>
          <p:cNvSpPr txBox="1"/>
          <p:nvPr>
            <p:ph idx="4294967295" type="title"/>
          </p:nvPr>
        </p:nvSpPr>
        <p:spPr>
          <a:xfrm>
            <a:off x="2367000" y="1479238"/>
            <a:ext cx="4410000" cy="15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latin typeface="Oswald"/>
                <a:ea typeface="Oswald"/>
                <a:cs typeface="Oswald"/>
                <a:sym typeface="Oswald"/>
              </a:rPr>
              <a:t>Спасибо за внимание!</a:t>
            </a:r>
            <a:endParaRPr sz="8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Проблематика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8" name="Google Shape;268;p38"/>
          <p:cNvSpPr txBox="1"/>
          <p:nvPr>
            <p:ph idx="1" type="body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Проблема: </a:t>
            </a:r>
            <a:endParaRPr b="1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Рынок подержанных автомобилей нестабилен и непрозрачен. Покупателям и продавцам сложно объективно оценить рыночную стоимость конкретного автомобиля.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Задача: </a:t>
            </a:r>
            <a:endParaRPr b="1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Разработать модель глубокого обучения, которая сможет предсказывать цену автомобиля на основе его технических характеристик, года выпуска, пробега и других параметров.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64">
            <a:off x="394852" y="1538048"/>
            <a:ext cx="1064421" cy="1124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6117" y="1651746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823" y="3182471"/>
            <a:ext cx="892485" cy="8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9"/>
          <p:cNvSpPr txBox="1"/>
          <p:nvPr>
            <p:ph type="title"/>
          </p:nvPr>
        </p:nvSpPr>
        <p:spPr>
          <a:xfrm>
            <a:off x="177525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Краткий обзор литературы и существующих решений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7" name="Google Shape;277;p39"/>
          <p:cNvSpPr txBox="1"/>
          <p:nvPr>
            <p:ph idx="2" type="title"/>
          </p:nvPr>
        </p:nvSpPr>
        <p:spPr>
          <a:xfrm>
            <a:off x="322434" y="1653856"/>
            <a:ext cx="11892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8" name="Google Shape;278;p39"/>
          <p:cNvSpPr txBox="1"/>
          <p:nvPr>
            <p:ph idx="3" type="title"/>
          </p:nvPr>
        </p:nvSpPr>
        <p:spPr>
          <a:xfrm>
            <a:off x="1588000" y="1537200"/>
            <a:ext cx="2355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Оценка на Auto.ru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9" name="Google Shape;279;p39"/>
          <p:cNvSpPr txBox="1"/>
          <p:nvPr>
            <p:ph idx="1" type="subTitle"/>
          </p:nvPr>
        </p:nvSpPr>
        <p:spPr>
          <a:xfrm>
            <a:off x="1587975" y="1944063"/>
            <a:ext cx="2522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Сервис, который используется с той же целью на сайте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0" name="Google Shape;280;p39"/>
          <p:cNvSpPr txBox="1"/>
          <p:nvPr>
            <p:ph idx="4" type="title"/>
          </p:nvPr>
        </p:nvSpPr>
        <p:spPr>
          <a:xfrm>
            <a:off x="5545125" y="1537200"/>
            <a:ext cx="29079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"Классические" ML модели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1" name="Google Shape;281;p39"/>
          <p:cNvSpPr txBox="1"/>
          <p:nvPr>
            <p:ph idx="5" type="subTitle"/>
          </p:nvPr>
        </p:nvSpPr>
        <p:spPr>
          <a:xfrm>
            <a:off x="5545125" y="2235738"/>
            <a:ext cx="2522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Градиентный бустинг (XGBoost, LightGBM) часто показывает SOTA-результаты на табличных данных и будет использоваться как baseline.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2" name="Google Shape;282;p39"/>
          <p:cNvSpPr txBox="1"/>
          <p:nvPr>
            <p:ph idx="6" type="title"/>
          </p:nvPr>
        </p:nvSpPr>
        <p:spPr>
          <a:xfrm>
            <a:off x="1587975" y="3061625"/>
            <a:ext cx="2355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Oswald"/>
                <a:ea typeface="Oswald"/>
                <a:cs typeface="Oswald"/>
                <a:sym typeface="Oswald"/>
              </a:rPr>
              <a:t>Нейронные сети</a:t>
            </a:r>
            <a:endParaRPr b="1" sz="19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3" name="Google Shape;283;p39"/>
          <p:cNvSpPr txBox="1"/>
          <p:nvPr>
            <p:ph idx="7" type="subTitle"/>
          </p:nvPr>
        </p:nvSpPr>
        <p:spPr>
          <a:xfrm>
            <a:off x="1573725" y="3542425"/>
            <a:ext cx="25224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Полносвязные сети (FCN) - стандартный подход. Более сложные архитектуры, такие как TabNet, Wide &amp; Deep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4" name="Google Shape;284;p39"/>
          <p:cNvSpPr txBox="1"/>
          <p:nvPr>
            <p:ph idx="13" type="title"/>
          </p:nvPr>
        </p:nvSpPr>
        <p:spPr>
          <a:xfrm>
            <a:off x="4281825" y="1653856"/>
            <a:ext cx="11892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85" name="Google Shape;285;p39"/>
          <p:cNvSpPr txBox="1"/>
          <p:nvPr>
            <p:ph idx="14" type="title"/>
          </p:nvPr>
        </p:nvSpPr>
        <p:spPr>
          <a:xfrm>
            <a:off x="322375" y="3178281"/>
            <a:ext cx="11892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0"/>
          <p:cNvSpPr txBox="1"/>
          <p:nvPr>
            <p:ph type="title"/>
          </p:nvPr>
        </p:nvSpPr>
        <p:spPr>
          <a:xfrm>
            <a:off x="720000" y="1759050"/>
            <a:ext cx="3016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Парсинг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1" name="Google Shape;291;p40"/>
          <p:cNvSpPr txBox="1"/>
          <p:nvPr>
            <p:ph idx="1" type="subTitle"/>
          </p:nvPr>
        </p:nvSpPr>
        <p:spPr>
          <a:xfrm>
            <a:off x="720000" y="2193175"/>
            <a:ext cx="3016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Собрать и подготовить датасет с данными сайта Auto.ru.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2" name="Google Shape;292;p40"/>
          <p:cNvSpPr txBox="1"/>
          <p:nvPr>
            <p:ph idx="2" type="title"/>
          </p:nvPr>
        </p:nvSpPr>
        <p:spPr>
          <a:xfrm>
            <a:off x="4251543" y="1759050"/>
            <a:ext cx="3016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Обучение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3" name="Google Shape;293;p40"/>
          <p:cNvSpPr txBox="1"/>
          <p:nvPr>
            <p:ph idx="3" type="subTitle"/>
          </p:nvPr>
        </p:nvSpPr>
        <p:spPr>
          <a:xfrm>
            <a:off x="4251543" y="2193175"/>
            <a:ext cx="3016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Реализовать и обучить не менее двух нейросетевых моделей (FCN и TabNet).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4" name="Google Shape;294;p40"/>
          <p:cNvSpPr txBox="1"/>
          <p:nvPr>
            <p:ph idx="4" type="title"/>
          </p:nvPr>
        </p:nvSpPr>
        <p:spPr>
          <a:xfrm>
            <a:off x="720000" y="3192450"/>
            <a:ext cx="3016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Сравнение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" name="Google Shape;295;p40"/>
          <p:cNvSpPr txBox="1"/>
          <p:nvPr>
            <p:ph idx="5" type="subTitle"/>
          </p:nvPr>
        </p:nvSpPr>
        <p:spPr>
          <a:xfrm>
            <a:off x="720000" y="3626575"/>
            <a:ext cx="3016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Провести их всестороннее экспериментальное сравнение с baseline-моделью (LightGBM).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6" name="Google Shape;296;p40"/>
          <p:cNvSpPr txBox="1"/>
          <p:nvPr>
            <p:ph idx="6" type="title"/>
          </p:nvPr>
        </p:nvSpPr>
        <p:spPr>
          <a:xfrm>
            <a:off x="4251543" y="3192450"/>
            <a:ext cx="3016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Интерфейс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7" name="Google Shape;297;p40"/>
          <p:cNvSpPr txBox="1"/>
          <p:nvPr>
            <p:ph idx="7" type="subTitle"/>
          </p:nvPr>
        </p:nvSpPr>
        <p:spPr>
          <a:xfrm>
            <a:off x="4251543" y="3626575"/>
            <a:ext cx="3016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Разработать программу (Web-API или GUI) с интерфейсом для пользователя.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8" name="Google Shape;298;p40"/>
          <p:cNvSpPr txBox="1"/>
          <p:nvPr>
            <p:ph idx="15"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Задачи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1"/>
          <p:cNvSpPr txBox="1"/>
          <p:nvPr>
            <p:ph type="title"/>
          </p:nvPr>
        </p:nvSpPr>
        <p:spPr>
          <a:xfrm>
            <a:off x="708600" y="1177050"/>
            <a:ext cx="3016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Этап 1: Data Engineering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4" name="Google Shape;304;p41"/>
          <p:cNvSpPr txBox="1"/>
          <p:nvPr>
            <p:ph idx="1" type="subTitle"/>
          </p:nvPr>
        </p:nvSpPr>
        <p:spPr>
          <a:xfrm>
            <a:off x="708600" y="1611175"/>
            <a:ext cx="3016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Парсинг данных с Auto.ru (selenium/scrapy).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Разведочный анализ и предобработка (очистка, кодирование, масштабирование).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5" name="Google Shape;305;p41"/>
          <p:cNvSpPr txBox="1"/>
          <p:nvPr>
            <p:ph idx="2" type="title"/>
          </p:nvPr>
        </p:nvSpPr>
        <p:spPr>
          <a:xfrm>
            <a:off x="4240143" y="1177050"/>
            <a:ext cx="3016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Этап 2: Modeling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6" name="Google Shape;306;p41"/>
          <p:cNvSpPr txBox="1"/>
          <p:nvPr>
            <p:ph idx="3" type="subTitle"/>
          </p:nvPr>
        </p:nvSpPr>
        <p:spPr>
          <a:xfrm>
            <a:off x="4240143" y="1611175"/>
            <a:ext cx="3016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Разработка и обучение моделей: FCN, TabNet, LightGBM (baseline).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Подбор гиперпараметров, использование валидационной выборки.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7" name="Google Shape;307;p41"/>
          <p:cNvSpPr txBox="1"/>
          <p:nvPr>
            <p:ph idx="4" type="title"/>
          </p:nvPr>
        </p:nvSpPr>
        <p:spPr>
          <a:xfrm>
            <a:off x="720000" y="2930550"/>
            <a:ext cx="3016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Этап 3: Evaluation &amp; Comparison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8" name="Google Shape;308;p41"/>
          <p:cNvSpPr txBox="1"/>
          <p:nvPr>
            <p:ph idx="5" type="subTitle"/>
          </p:nvPr>
        </p:nvSpPr>
        <p:spPr>
          <a:xfrm>
            <a:off x="720000" y="3626575"/>
            <a:ext cx="3016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Сравнение по метрикам (MAE, RMSE, R²) и вычислительной эффективности.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Выбор лучшей модели.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9" name="Google Shape;309;p41"/>
          <p:cNvSpPr txBox="1"/>
          <p:nvPr>
            <p:ph idx="6" type="title"/>
          </p:nvPr>
        </p:nvSpPr>
        <p:spPr>
          <a:xfrm>
            <a:off x="4251543" y="2930550"/>
            <a:ext cx="30162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swald"/>
                <a:ea typeface="Oswald"/>
                <a:cs typeface="Oswald"/>
                <a:sym typeface="Oswald"/>
              </a:rPr>
              <a:t>Этап 4: Wed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0" name="Google Shape;310;p41"/>
          <p:cNvSpPr txBox="1"/>
          <p:nvPr>
            <p:ph idx="7" type="subTitle"/>
          </p:nvPr>
        </p:nvSpPr>
        <p:spPr>
          <a:xfrm>
            <a:off x="4251543" y="3626575"/>
            <a:ext cx="3016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Разработка простого веб-интерфейса на Streamlit.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1" name="Google Shape;311;p41"/>
          <p:cNvSpPr txBox="1"/>
          <p:nvPr>
            <p:ph idx="15"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Поэтапный план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2"/>
          <p:cNvSpPr txBox="1"/>
          <p:nvPr>
            <p:ph idx="2" type="title"/>
          </p:nvPr>
        </p:nvSpPr>
        <p:spPr>
          <a:xfrm>
            <a:off x="901887" y="2016273"/>
            <a:ext cx="1980000" cy="2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Качество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7" name="Google Shape;317;p42"/>
          <p:cNvSpPr txBox="1"/>
          <p:nvPr>
            <p:ph idx="1" type="subTitle"/>
          </p:nvPr>
        </p:nvSpPr>
        <p:spPr>
          <a:xfrm>
            <a:off x="901875" y="2397025"/>
            <a:ext cx="1980000" cy="11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Medium"/>
                <a:ea typeface="Oswald Medium"/>
                <a:cs typeface="Oswald Medium"/>
                <a:sym typeface="Oswald Medium"/>
              </a:rPr>
              <a:t>Модель превзошла по точности baseline (LightGBM).</a:t>
            </a:r>
            <a:endParaRPr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18" name="Google Shape;318;p42"/>
          <p:cNvSpPr txBox="1"/>
          <p:nvPr>
            <p:ph idx="3" type="title"/>
          </p:nvPr>
        </p:nvSpPr>
        <p:spPr>
          <a:xfrm>
            <a:off x="6192484" y="2015673"/>
            <a:ext cx="1980000" cy="2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Целостность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9" name="Google Shape;319;p42"/>
          <p:cNvSpPr txBox="1"/>
          <p:nvPr>
            <p:ph idx="4" type="subTitle"/>
          </p:nvPr>
        </p:nvSpPr>
        <p:spPr>
          <a:xfrm>
            <a:off x="3547172" y="2397025"/>
            <a:ext cx="1980000" cy="11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Medium"/>
                <a:ea typeface="Oswald Medium"/>
                <a:cs typeface="Oswald Medium"/>
                <a:sym typeface="Oswald Medium"/>
              </a:rPr>
              <a:t>MAE на тестовой выборке &lt; 10-15% от средней цены автомобиля.</a:t>
            </a:r>
            <a:endParaRPr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20" name="Google Shape;320;p42"/>
          <p:cNvSpPr txBox="1"/>
          <p:nvPr>
            <p:ph idx="5" type="title"/>
          </p:nvPr>
        </p:nvSpPr>
        <p:spPr>
          <a:xfrm>
            <a:off x="3547176" y="2016273"/>
            <a:ext cx="1980000" cy="2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Метрики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1" name="Google Shape;321;p42"/>
          <p:cNvSpPr txBox="1"/>
          <p:nvPr>
            <p:ph idx="6" type="subTitle"/>
          </p:nvPr>
        </p:nvSpPr>
        <p:spPr>
          <a:xfrm>
            <a:off x="6192478" y="2397025"/>
            <a:ext cx="1980000" cy="11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Medium"/>
                <a:ea typeface="Oswald Medium"/>
                <a:cs typeface="Oswald Medium"/>
                <a:sym typeface="Oswald Medium"/>
              </a:rPr>
              <a:t>Создан работающий прототип программы.</a:t>
            </a:r>
            <a:endParaRPr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22" name="Google Shape;322;p42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Medium"/>
                <a:ea typeface="Oswald Medium"/>
                <a:cs typeface="Oswald Medium"/>
                <a:sym typeface="Oswald Medium"/>
              </a:rPr>
              <a:t>Ожидаемые результаты</a:t>
            </a:r>
            <a:endParaRPr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3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Medium"/>
                <a:ea typeface="Oswald Medium"/>
                <a:cs typeface="Oswald Medium"/>
                <a:sym typeface="Oswald Medium"/>
              </a:rPr>
              <a:t>LightGBM</a:t>
            </a:r>
            <a:endParaRPr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28" name="Google Shape;328;p43"/>
          <p:cNvSpPr txBox="1"/>
          <p:nvPr>
            <p:ph idx="1" type="body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Oswald Medium"/>
                <a:ea typeface="Oswald Medium"/>
                <a:cs typeface="Oswald Medium"/>
                <a:sym typeface="Oswald Medium"/>
              </a:rPr>
              <a:t>LightGBM - это высокопроизводительный и эффективный фреймворк градиентного бустинга, разработанный Microsoft. Он оптимизирован для работы с большими объемами данных и обеспечивает быструю и точную обработку задач классификации и регрессии.</a:t>
            </a:r>
            <a:endParaRPr sz="2000"/>
          </a:p>
        </p:txBody>
      </p:sp>
      <p:pic>
        <p:nvPicPr>
          <p:cNvPr id="329" name="Google Shape;32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913" y="2200073"/>
            <a:ext cx="6606175" cy="25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4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Oswald Medium"/>
                <a:ea typeface="Oswald Medium"/>
                <a:cs typeface="Oswald Medium"/>
                <a:sym typeface="Oswald Medium"/>
              </a:rPr>
              <a:t>TabNet</a:t>
            </a:r>
            <a:endParaRPr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35" name="Google Shape;335;p44"/>
          <p:cNvSpPr txBox="1"/>
          <p:nvPr>
            <p:ph idx="1" type="body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Oswald Medium"/>
                <a:ea typeface="Oswald Medium"/>
                <a:cs typeface="Oswald Medium"/>
                <a:sym typeface="Oswald Medium"/>
              </a:rPr>
              <a:t>TabNet - это современная нейросетевая архитектура для работы с табличными данными, которая сочетает высокую производительность и интерпретируемость. В отличие от классических моделей, TabNet использует механизм внимания (attention), который на каждом шаге выбирает наиболее важные признаки для принятия решения, что позволяет модели эффективно обучаться и адаптироваться к данным.</a:t>
            </a:r>
            <a:endParaRPr sz="16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336" name="Google Shape;33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7488" y="2701175"/>
            <a:ext cx="4169024" cy="217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5"/>
          <p:cNvSpPr txBox="1"/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Medium"/>
                <a:ea typeface="Oswald Medium"/>
                <a:cs typeface="Oswald Medium"/>
                <a:sym typeface="Oswald Medium"/>
              </a:rPr>
              <a:t>FCN</a:t>
            </a:r>
            <a:endParaRPr/>
          </a:p>
        </p:txBody>
      </p:sp>
      <p:sp>
        <p:nvSpPr>
          <p:cNvPr id="342" name="Google Shape;342;p45"/>
          <p:cNvSpPr txBox="1"/>
          <p:nvPr>
            <p:ph idx="1" type="body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Oswald Medium"/>
                <a:ea typeface="Oswald Medium"/>
                <a:cs typeface="Oswald Medium"/>
                <a:sym typeface="Oswald Medium"/>
              </a:rPr>
              <a:t>FCN (Fully Connected Network) или Полносвязная нейронная сеть - это классическая архитектура искусственных нейронных сетей, где каждый нейрон одного слоя соединен с каждым нейроном следующего слоя.</a:t>
            </a:r>
            <a:endParaRPr sz="16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in Chemistry Services Company Profile by Slidesgo">
  <a:themeElements>
    <a:clrScheme name="Simple Light">
      <a:dk1>
        <a:srgbClr val="000000"/>
      </a:dk1>
      <a:lt1>
        <a:srgbClr val="FFFFFF"/>
      </a:lt1>
      <a:dk2>
        <a:srgbClr val="F60863"/>
      </a:dk2>
      <a:lt2>
        <a:srgbClr val="11000B"/>
      </a:lt2>
      <a:accent1>
        <a:srgbClr val="41046C"/>
      </a:accent1>
      <a:accent2>
        <a:srgbClr val="D16D0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